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338" r:id="rId4"/>
    <p:sldId id="317" r:id="rId5"/>
    <p:sldId id="331" r:id="rId6"/>
    <p:sldId id="332" r:id="rId7"/>
    <p:sldId id="333" r:id="rId8"/>
    <p:sldId id="334" r:id="rId9"/>
    <p:sldId id="337" r:id="rId10"/>
    <p:sldId id="264" r:id="rId11"/>
    <p:sldId id="263" r:id="rId12"/>
    <p:sldId id="319" r:id="rId13"/>
    <p:sldId id="320" r:id="rId14"/>
    <p:sldId id="322" r:id="rId15"/>
    <p:sldId id="323" r:id="rId16"/>
    <p:sldId id="324" r:id="rId17"/>
    <p:sldId id="329" r:id="rId18"/>
    <p:sldId id="330" r:id="rId19"/>
    <p:sldId id="265" r:id="rId20"/>
    <p:sldId id="327" r:id="rId21"/>
    <p:sldId id="325" r:id="rId22"/>
    <p:sldId id="328" r:id="rId23"/>
    <p:sldId id="341" r:id="rId24"/>
    <p:sldId id="342" r:id="rId25"/>
    <p:sldId id="343" r:id="rId26"/>
    <p:sldId id="344" r:id="rId27"/>
    <p:sldId id="349" r:id="rId28"/>
    <p:sldId id="345" r:id="rId29"/>
    <p:sldId id="346" r:id="rId30"/>
    <p:sldId id="347" r:id="rId31"/>
    <p:sldId id="348" r:id="rId32"/>
    <p:sldId id="34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676" autoAdjust="0"/>
    <p:restoredTop sz="94660"/>
  </p:normalViewPr>
  <p:slideViewPr>
    <p:cSldViewPr>
      <p:cViewPr varScale="1">
        <p:scale>
          <a:sx n="82" d="100"/>
          <a:sy n="82" d="100"/>
        </p:scale>
        <p:origin x="-8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98C38E-A295-49E9-8429-60997347833E}" type="datetimeFigureOut">
              <a:rPr lang="en-US" smtClean="0"/>
              <a:pPr/>
              <a:t>3/16/2017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2EC7E9-3D64-41B6-982F-2F88BDEFAD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2EC7E9-3D64-41B6-982F-2F88BDEFADEE}" type="slidenum">
              <a:rPr lang="en-US" smtClean="0"/>
              <a:pPr/>
              <a:t>22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2EC7E9-3D64-41B6-982F-2F88BDEFADEE}" type="slidenum">
              <a:rPr lang="en-US" smtClean="0"/>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2EC7E9-3D64-41B6-982F-2F88BDEFADEE}"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2EC7E9-3D64-41B6-982F-2F88BDEFADEE}" type="slidenum">
              <a:rPr lang="en-US" smtClean="0"/>
              <a:pPr/>
              <a:t>24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2EC7E9-3D64-41B6-982F-2F88BDEFADEE}" type="slidenum">
              <a:rPr lang="en-US" smtClean="0"/>
              <a:pPr/>
              <a:t>25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2EC7E9-3D64-41B6-982F-2F88BDEFADEE}" type="slidenum">
              <a:rPr lang="en-US" smtClean="0"/>
              <a:pPr/>
              <a:t>26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2EC7E9-3D64-41B6-982F-2F88BDEFADEE}" type="slidenum">
              <a:rPr lang="en-US" smtClean="0"/>
              <a:pPr/>
              <a:t>27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2EC7E9-3D64-41B6-982F-2F88BDEFADEE}" type="slidenum">
              <a:rPr lang="en-US" smtClean="0"/>
              <a:pPr/>
              <a:t>28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2EC7E9-3D64-41B6-982F-2F88BDEFADEE}" type="slidenum">
              <a:rPr lang="en-US" smtClean="0"/>
              <a:pPr/>
              <a:t>29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2EC7E9-3D64-41B6-982F-2F88BDEFADEE}"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SCADA TRAINING </a:t>
            </a:r>
            <a:endParaRPr lang="en-US" dirty="0"/>
          </a:p>
        </p:txBody>
      </p:sp>
      <p:pic>
        <p:nvPicPr>
          <p:cNvPr id="3074" name="Picture 2"/>
          <p:cNvPicPr>
            <a:picLocks noChangeAspect="1" noChangeArrowheads="1"/>
          </p:cNvPicPr>
          <p:nvPr/>
        </p:nvPicPr>
        <p:blipFill>
          <a:blip r:embed="rId2"/>
          <a:srcRect/>
          <a:stretch>
            <a:fillRect/>
          </a:stretch>
        </p:blipFill>
        <p:spPr bwMode="auto">
          <a:xfrm>
            <a:off x="9525" y="2057400"/>
            <a:ext cx="9124950" cy="2743200"/>
          </a:xfrm>
          <a:prstGeom prst="rect">
            <a:avLst/>
          </a:prstGeom>
          <a:noFill/>
          <a:ln w="9525">
            <a:noFill/>
            <a:miter lim="800000"/>
            <a:headEnd/>
            <a:tailEnd/>
          </a:ln>
          <a:effectLst/>
        </p:spPr>
      </p:pic>
      <p:sp>
        <p:nvSpPr>
          <p:cNvPr id="6" name="TextBox 5"/>
          <p:cNvSpPr txBox="1"/>
          <p:nvPr/>
        </p:nvSpPr>
        <p:spPr>
          <a:xfrm>
            <a:off x="1066800" y="914400"/>
            <a:ext cx="7239000" cy="707886"/>
          </a:xfrm>
          <a:prstGeom prst="rect">
            <a:avLst/>
          </a:prstGeom>
          <a:noFill/>
        </p:spPr>
        <p:txBody>
          <a:bodyPr wrap="square" rtlCol="0">
            <a:spAutoFit/>
          </a:bodyPr>
          <a:lstStyle/>
          <a:p>
            <a:r>
              <a:rPr lang="en-US" sz="4000" dirty="0" smtClean="0"/>
              <a:t>             SCADA  CONTROLLERS</a:t>
            </a:r>
            <a:endParaRPr lang="en-US" sz="4000" dirty="0"/>
          </a:p>
        </p:txBody>
      </p:sp>
      <p:sp>
        <p:nvSpPr>
          <p:cNvPr id="7" name="TextBox 6"/>
          <p:cNvSpPr txBox="1"/>
          <p:nvPr/>
        </p:nvSpPr>
        <p:spPr>
          <a:xfrm flipH="1">
            <a:off x="457200" y="5334000"/>
            <a:ext cx="8001000" cy="1200329"/>
          </a:xfrm>
          <a:prstGeom prst="rect">
            <a:avLst/>
          </a:prstGeom>
          <a:noFill/>
        </p:spPr>
        <p:txBody>
          <a:bodyPr wrap="square" rtlCol="0">
            <a:spAutoFit/>
          </a:bodyPr>
          <a:lstStyle/>
          <a:p>
            <a:r>
              <a:rPr lang="en-US" b="1" dirty="0" smtClean="0"/>
              <a:t>                         </a:t>
            </a:r>
            <a:endParaRPr lang="en-US" sz="2400" b="1" dirty="0" smtClean="0"/>
          </a:p>
          <a:p>
            <a:endParaRPr lang="en-US" b="1" dirty="0" smtClean="0"/>
          </a:p>
          <a:p>
            <a:r>
              <a:rPr lang="en-US" b="1" dirty="0" smtClean="0"/>
              <a:t>				                                      </a:t>
            </a:r>
            <a:r>
              <a:rPr lang="en-US" dirty="0" smtClean="0"/>
              <a:t>AJAY K BASU  </a:t>
            </a:r>
          </a:p>
          <a:p>
            <a:r>
              <a:rPr lang="en-US" dirty="0" smtClean="0"/>
              <a:t>                                                                                                 akbasu48@gmail.com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PLC</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a:buNone/>
            </a:pPr>
            <a:r>
              <a:rPr lang="en-US" dirty="0" smtClean="0"/>
              <a:t>                                           </a:t>
            </a:r>
          </a:p>
        </p:txBody>
      </p:sp>
      <p:pic>
        <p:nvPicPr>
          <p:cNvPr id="50178" name="Picture 2" descr="Image result for Photo of PLC"/>
          <p:cNvPicPr>
            <a:picLocks noChangeAspect="1" noChangeArrowheads="1"/>
          </p:cNvPicPr>
          <p:nvPr/>
        </p:nvPicPr>
        <p:blipFill>
          <a:blip r:embed="rId2"/>
          <a:srcRect/>
          <a:stretch>
            <a:fillRect/>
          </a:stretch>
        </p:blipFill>
        <p:spPr bwMode="auto">
          <a:xfrm>
            <a:off x="838200" y="1676400"/>
            <a:ext cx="3514725" cy="3514726"/>
          </a:xfrm>
          <a:prstGeom prst="rect">
            <a:avLst/>
          </a:prstGeom>
          <a:noFill/>
        </p:spPr>
      </p:pic>
      <p:sp>
        <p:nvSpPr>
          <p:cNvPr id="5" name="TextBox 4"/>
          <p:cNvSpPr txBox="1"/>
          <p:nvPr/>
        </p:nvSpPr>
        <p:spPr>
          <a:xfrm>
            <a:off x="6096000" y="5486400"/>
            <a:ext cx="1524000" cy="400110"/>
          </a:xfrm>
          <a:prstGeom prst="rect">
            <a:avLst/>
          </a:prstGeom>
          <a:noFill/>
        </p:spPr>
        <p:txBody>
          <a:bodyPr wrap="square" rtlCol="0">
            <a:spAutoFit/>
          </a:bodyPr>
          <a:lstStyle/>
          <a:p>
            <a:r>
              <a:rPr lang="en-US" sz="2000" dirty="0" smtClean="0"/>
              <a:t>A  PLC Panel</a:t>
            </a:r>
            <a:endParaRPr lang="en-US" sz="2000" dirty="0"/>
          </a:p>
        </p:txBody>
      </p:sp>
      <p:pic>
        <p:nvPicPr>
          <p:cNvPr id="50180" name="Picture 4" descr="Image result for Photo of PLC"/>
          <p:cNvPicPr>
            <a:picLocks noChangeAspect="1" noChangeArrowheads="1"/>
          </p:cNvPicPr>
          <p:nvPr/>
        </p:nvPicPr>
        <p:blipFill>
          <a:blip r:embed="rId3"/>
          <a:srcRect/>
          <a:stretch>
            <a:fillRect/>
          </a:stretch>
        </p:blipFill>
        <p:spPr bwMode="auto">
          <a:xfrm>
            <a:off x="5791200" y="1828800"/>
            <a:ext cx="2381250" cy="2381250"/>
          </a:xfrm>
          <a:prstGeom prst="rect">
            <a:avLst/>
          </a:prstGeom>
          <a:noFill/>
        </p:spPr>
      </p:pic>
      <p:sp>
        <p:nvSpPr>
          <p:cNvPr id="7" name="TextBox 6"/>
          <p:cNvSpPr txBox="1"/>
          <p:nvPr/>
        </p:nvSpPr>
        <p:spPr>
          <a:xfrm>
            <a:off x="2057400" y="5486400"/>
            <a:ext cx="1524000" cy="400110"/>
          </a:xfrm>
          <a:prstGeom prst="rect">
            <a:avLst/>
          </a:prstGeom>
          <a:noFill/>
        </p:spPr>
        <p:txBody>
          <a:bodyPr wrap="square" rtlCol="0">
            <a:spAutoFit/>
          </a:bodyPr>
          <a:lstStyle/>
          <a:p>
            <a:r>
              <a:rPr lang="en-US" sz="2000" dirty="0" smtClean="0"/>
              <a:t>       A  PLC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PLC</a:t>
            </a:r>
            <a:endParaRPr lang="en-US" dirty="0"/>
          </a:p>
        </p:txBody>
      </p:sp>
      <p:sp>
        <p:nvSpPr>
          <p:cNvPr id="3" name="Content Placeholder 2"/>
          <p:cNvSpPr>
            <a:spLocks noGrp="1"/>
          </p:cNvSpPr>
          <p:nvPr>
            <p:ph idx="1"/>
          </p:nvPr>
        </p:nvSpPr>
        <p:spPr/>
        <p:txBody>
          <a:bodyPr>
            <a:normAutofit fontScale="85000" lnSpcReduction="10000"/>
          </a:bodyPr>
          <a:lstStyle/>
          <a:p>
            <a:pPr indent="3175">
              <a:buNone/>
            </a:pPr>
            <a:r>
              <a:rPr lang="en-US" dirty="0" smtClean="0"/>
              <a:t>PLC is a digital computer/microcontroller designed to handle multiple inputs and outputs. It is rugged in design to withstand harsh industrial environments.</a:t>
            </a:r>
          </a:p>
          <a:p>
            <a:pPr indent="3175">
              <a:buNone/>
            </a:pPr>
            <a:endParaRPr lang="en-US" dirty="0" smtClean="0"/>
          </a:p>
          <a:p>
            <a:pPr indent="3175">
              <a:buNone/>
            </a:pPr>
            <a:r>
              <a:rPr lang="en-US" dirty="0" smtClean="0"/>
              <a:t>PLC receives inputs from sensors to notify an incoming event (</a:t>
            </a:r>
            <a:r>
              <a:rPr lang="en-US" dirty="0" err="1" smtClean="0"/>
              <a:t>e.g</a:t>
            </a:r>
            <a:r>
              <a:rPr lang="en-US" dirty="0" smtClean="0"/>
              <a:t> water level has exceeded a certain limit)</a:t>
            </a:r>
          </a:p>
          <a:p>
            <a:pPr indent="3175">
              <a:buNone/>
            </a:pPr>
            <a:endParaRPr lang="en-US" dirty="0" smtClean="0"/>
          </a:p>
          <a:p>
            <a:pPr indent="3175">
              <a:buNone/>
            </a:pPr>
            <a:r>
              <a:rPr lang="en-US" dirty="0" smtClean="0"/>
              <a:t>PLC output line actuates a device as a reaction to the incoming event (e.g. close a valve or stop a pump)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PLC</a:t>
            </a:r>
            <a:endParaRPr lang="en-US" dirty="0"/>
          </a:p>
        </p:txBody>
      </p:sp>
      <p:sp>
        <p:nvSpPr>
          <p:cNvPr id="3" name="Content Placeholder 2"/>
          <p:cNvSpPr>
            <a:spLocks noGrp="1"/>
          </p:cNvSpPr>
          <p:nvPr>
            <p:ph idx="1"/>
          </p:nvPr>
        </p:nvSpPr>
        <p:spPr/>
        <p:txBody>
          <a:bodyPr>
            <a:normAutofit/>
          </a:bodyPr>
          <a:lstStyle/>
          <a:p>
            <a:pPr indent="3175">
              <a:buNone/>
            </a:pPr>
            <a:endParaRPr lang="en-US" dirty="0" smtClean="0"/>
          </a:p>
          <a:p>
            <a:pPr indent="3175">
              <a:buNone/>
            </a:pPr>
            <a:endParaRPr lang="en-US" dirty="0" smtClean="0"/>
          </a:p>
          <a:p>
            <a:pPr indent="3175">
              <a:buNone/>
            </a:pPr>
            <a:r>
              <a:rPr lang="en-US" dirty="0" smtClean="0"/>
              <a:t>Uses programmable memory  to store instructions and specific functions like on/off control, timing, counting, sequencing, arithmetic processing and data handling.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Scanning in PLC</a:t>
            </a:r>
            <a:endParaRPr lang="en-US" dirty="0"/>
          </a:p>
        </p:txBody>
      </p:sp>
      <p:sp>
        <p:nvSpPr>
          <p:cNvPr id="3" name="Content Placeholder 2"/>
          <p:cNvSpPr>
            <a:spLocks noGrp="1"/>
          </p:cNvSpPr>
          <p:nvPr>
            <p:ph idx="1"/>
          </p:nvPr>
        </p:nvSpPr>
        <p:spPr/>
        <p:txBody>
          <a:bodyPr>
            <a:normAutofit fontScale="92500" lnSpcReduction="10000"/>
          </a:bodyPr>
          <a:lstStyle/>
          <a:p>
            <a:pPr indent="3175">
              <a:buNone/>
            </a:pPr>
            <a:r>
              <a:rPr lang="en-US" dirty="0" smtClean="0"/>
              <a:t>When a PLC is running, it continuously scan inputs and outputs in 4 phases –</a:t>
            </a:r>
          </a:p>
          <a:p>
            <a:pPr indent="3175">
              <a:buNone/>
            </a:pPr>
            <a:r>
              <a:rPr lang="en-US" dirty="0" smtClean="0"/>
              <a:t> </a:t>
            </a:r>
          </a:p>
          <a:p>
            <a:pPr indent="3175">
              <a:buAutoNum type="arabicPeriod"/>
            </a:pPr>
            <a:r>
              <a:rPr lang="en-US" dirty="0" smtClean="0"/>
              <a:t>   Input scan</a:t>
            </a:r>
          </a:p>
          <a:p>
            <a:pPr marL="860425" indent="-514350">
              <a:buAutoNum type="arabicPeriod" startAt="2"/>
            </a:pPr>
            <a:r>
              <a:rPr lang="en-US" dirty="0" smtClean="0"/>
              <a:t>Program Execution – processes and executes program logic</a:t>
            </a:r>
          </a:p>
          <a:p>
            <a:pPr marL="860425" indent="-514350">
              <a:buAutoNum type="arabicPeriod" startAt="2"/>
            </a:pPr>
            <a:r>
              <a:rPr lang="en-US" dirty="0" smtClean="0"/>
              <a:t>Housekeeping – includes diagnostics, communication etc.</a:t>
            </a:r>
          </a:p>
          <a:p>
            <a:pPr marL="860425" indent="-514350">
              <a:buAutoNum type="arabicPeriod" startAt="2"/>
            </a:pPr>
            <a:r>
              <a:rPr lang="en-US" dirty="0" smtClean="0"/>
              <a:t>Output scan – energize/de energize output</a:t>
            </a:r>
          </a:p>
          <a:p>
            <a:pPr marL="860425" indent="-514350">
              <a:buAutoNum type="arabicPeriod" startAt="2"/>
            </a:pPr>
            <a:endParaRPr lang="en-US" dirty="0" smtClean="0"/>
          </a:p>
          <a:p>
            <a:pPr indent="3175">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Components of a PLC</a:t>
            </a:r>
            <a:endParaRPr lang="en-US" dirty="0"/>
          </a:p>
        </p:txBody>
      </p:sp>
      <p:pic>
        <p:nvPicPr>
          <p:cNvPr id="65538" name="Picture 2"/>
          <p:cNvPicPr>
            <a:picLocks noGrp="1" noChangeAspect="1" noChangeArrowheads="1"/>
          </p:cNvPicPr>
          <p:nvPr>
            <p:ph idx="1"/>
          </p:nvPr>
        </p:nvPicPr>
        <p:blipFill>
          <a:blip r:embed="rId2"/>
          <a:srcRect/>
          <a:stretch>
            <a:fillRect/>
          </a:stretch>
        </p:blipFill>
        <p:spPr bwMode="auto">
          <a:xfrm>
            <a:off x="1295400" y="1600200"/>
            <a:ext cx="6553200" cy="4190999"/>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Programming PLC</a:t>
            </a:r>
            <a:endParaRPr lang="en-US" dirty="0"/>
          </a:p>
        </p:txBody>
      </p:sp>
      <p:pic>
        <p:nvPicPr>
          <p:cNvPr id="66562" name="Picture 2"/>
          <p:cNvPicPr>
            <a:picLocks noGrp="1" noChangeAspect="1" noChangeArrowheads="1"/>
          </p:cNvPicPr>
          <p:nvPr>
            <p:ph idx="1"/>
          </p:nvPr>
        </p:nvPicPr>
        <p:blipFill>
          <a:blip r:embed="rId2"/>
          <a:srcRect/>
          <a:stretch>
            <a:fillRect/>
          </a:stretch>
        </p:blipFill>
        <p:spPr bwMode="auto">
          <a:xfrm>
            <a:off x="1481137" y="2396331"/>
            <a:ext cx="6181725" cy="2933700"/>
          </a:xfrm>
          <a:prstGeom prst="rect">
            <a:avLst/>
          </a:prstGeom>
          <a:noFill/>
          <a:ln w="9525">
            <a:noFill/>
            <a:miter lim="800000"/>
            <a:headEnd/>
            <a:tailEnd/>
          </a:ln>
          <a:effectLst/>
        </p:spPr>
      </p:pic>
      <p:sp>
        <p:nvSpPr>
          <p:cNvPr id="6" name="TextBox 5"/>
          <p:cNvSpPr txBox="1"/>
          <p:nvPr/>
        </p:nvSpPr>
        <p:spPr>
          <a:xfrm>
            <a:off x="1143000" y="1371600"/>
            <a:ext cx="6781800" cy="830997"/>
          </a:xfrm>
          <a:prstGeom prst="rect">
            <a:avLst/>
          </a:prstGeom>
          <a:noFill/>
        </p:spPr>
        <p:txBody>
          <a:bodyPr wrap="square" rtlCol="0">
            <a:spAutoFit/>
          </a:bodyPr>
          <a:lstStyle/>
          <a:p>
            <a:pPr marL="1198563" indent="-1198563"/>
            <a:r>
              <a:rPr lang="en-US" sz="2400" dirty="0" smtClean="0"/>
              <a:t>      Ladder Logic is most common programming       </a:t>
            </a:r>
          </a:p>
          <a:p>
            <a:pPr marL="1198563" indent="-1198563"/>
            <a:r>
              <a:rPr lang="en-US" sz="2400" dirty="0" smtClean="0"/>
              <a:t>                              language for PLC</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Communication with PLC</a:t>
            </a:r>
            <a:endParaRPr lang="en-US" dirty="0"/>
          </a:p>
        </p:txBody>
      </p:sp>
      <p:sp>
        <p:nvSpPr>
          <p:cNvPr id="5" name="Content Placeholder 4"/>
          <p:cNvSpPr>
            <a:spLocks noGrp="1"/>
          </p:cNvSpPr>
          <p:nvPr>
            <p:ph idx="1"/>
          </p:nvPr>
        </p:nvSpPr>
        <p:spPr/>
        <p:txBody>
          <a:bodyPr>
            <a:normAutofit fontScale="77500" lnSpcReduction="20000"/>
          </a:bodyPr>
          <a:lstStyle/>
          <a:p>
            <a:pPr>
              <a:buNone/>
            </a:pPr>
            <a:r>
              <a:rPr lang="en-US" dirty="0" smtClean="0"/>
              <a:t>    Supports serial asynchronous and parallel communication </a:t>
            </a:r>
          </a:p>
          <a:p>
            <a:pPr>
              <a:buNone/>
            </a:pPr>
            <a:endParaRPr lang="en-US" dirty="0" smtClean="0"/>
          </a:p>
          <a:p>
            <a:pPr>
              <a:buNone/>
            </a:pPr>
            <a:r>
              <a:rPr lang="en-US" dirty="0" smtClean="0"/>
              <a:t>    Serial communication </a:t>
            </a:r>
            <a:r>
              <a:rPr lang="en-US" smtClean="0"/>
              <a:t>standard RS232, RS 422 and RS 485</a:t>
            </a:r>
            <a:endParaRPr lang="en-US" dirty="0" smtClean="0"/>
          </a:p>
          <a:p>
            <a:pPr>
              <a:buNone/>
            </a:pPr>
            <a:endParaRPr lang="en-US" dirty="0" smtClean="0"/>
          </a:p>
          <a:p>
            <a:pPr>
              <a:buNone/>
            </a:pPr>
            <a:r>
              <a:rPr lang="en-US" dirty="0" smtClean="0"/>
              <a:t>    Supports parallel communication standard IEEE 488 (GPIB)</a:t>
            </a:r>
          </a:p>
          <a:p>
            <a:pPr marL="284163" indent="-284163">
              <a:buNone/>
            </a:pPr>
            <a:r>
              <a:rPr lang="en-US" dirty="0" smtClean="0"/>
              <a:t>    Parallel data communications can take place between listeners , talkers , and controllers. </a:t>
            </a:r>
          </a:p>
          <a:p>
            <a:pPr>
              <a:buNone/>
            </a:pPr>
            <a:endParaRPr lang="en-US" dirty="0" smtClean="0"/>
          </a:p>
          <a:p>
            <a:pPr marL="284163" indent="-284163">
              <a:buNone/>
            </a:pPr>
            <a:r>
              <a:rPr lang="en-US" dirty="0" smtClean="0"/>
              <a:t>    There are 24 lines: 8 data (bidirectional), 5 status &amp; control, 3 handshaking, and 8 ground lines.</a:t>
            </a:r>
          </a:p>
          <a:p>
            <a:pPr>
              <a:buNone/>
            </a:pPr>
            <a:endParaRPr lang="en-US" dirty="0" smtClean="0"/>
          </a:p>
          <a:p>
            <a:pPr>
              <a:buNone/>
            </a:pP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PLC standard – IEC 61131</a:t>
            </a:r>
            <a:endParaRPr lang="en-US" dirty="0"/>
          </a:p>
        </p:txBody>
      </p:sp>
      <p:sp>
        <p:nvSpPr>
          <p:cNvPr id="5" name="Content Placeholder 4"/>
          <p:cNvSpPr>
            <a:spLocks noGrp="1"/>
          </p:cNvSpPr>
          <p:nvPr>
            <p:ph idx="1"/>
          </p:nvPr>
        </p:nvSpPr>
        <p:spPr/>
        <p:txBody>
          <a:bodyPr>
            <a:normAutofit fontScale="62500" lnSpcReduction="20000"/>
          </a:bodyPr>
          <a:lstStyle/>
          <a:p>
            <a:pPr>
              <a:buNone/>
            </a:pPr>
            <a:r>
              <a:rPr lang="en-US" dirty="0" smtClean="0"/>
              <a:t> </a:t>
            </a:r>
            <a:endParaRPr lang="en-US" b="1" dirty="0" smtClean="0"/>
          </a:p>
          <a:p>
            <a:pPr>
              <a:buNone/>
            </a:pPr>
            <a:r>
              <a:rPr lang="en-US" dirty="0" smtClean="0"/>
              <a:t>      IEC 61131 is an open international standard for Programmable Logic Controllers (PLC). </a:t>
            </a:r>
          </a:p>
          <a:p>
            <a:pPr>
              <a:buNone/>
            </a:pPr>
            <a:endParaRPr lang="en-US" dirty="0" smtClean="0"/>
          </a:p>
          <a:p>
            <a:pPr>
              <a:buNone/>
            </a:pPr>
            <a:r>
              <a:rPr lang="en-US" dirty="0" smtClean="0"/>
              <a:t>      It is divided in nine parts (61131-1to 61131-9) -  General Information, Equipment Requirements and Tests, Programming Languages, User Guidelines, Messaging Service Specifications, Functional Safety, Fuzzy Control Programming, Guidelines for the application and implementation of programming languages and Single-drop Digital Communication Interface for small sensors and actuators (SDCI). </a:t>
            </a:r>
            <a:endParaRPr lang="en-US" b="1" dirty="0" smtClean="0"/>
          </a:p>
          <a:p>
            <a:pPr>
              <a:buNone/>
            </a:pPr>
            <a:r>
              <a:rPr lang="en-US" dirty="0" smtClean="0"/>
              <a:t>     </a:t>
            </a:r>
          </a:p>
          <a:p>
            <a:pPr>
              <a:buNone/>
            </a:pPr>
            <a:r>
              <a:rPr lang="en-US" dirty="0" smtClean="0"/>
              <a:t>      Of particular interest is 61131-3, which provides basis for </a:t>
            </a:r>
            <a:r>
              <a:rPr lang="en-US" dirty="0" err="1" smtClean="0"/>
              <a:t>PLCopen</a:t>
            </a:r>
            <a:r>
              <a:rPr lang="en-US" dirty="0" smtClean="0"/>
              <a:t>, the global standard for Industrial Control Programming.</a:t>
            </a:r>
            <a:endParaRPr lang="en-US" b="1" dirty="0" smtClean="0"/>
          </a:p>
          <a:p>
            <a:pPr>
              <a:buNone/>
            </a:pPr>
            <a:endParaRPr lang="en-US" dirty="0" smtClean="0"/>
          </a:p>
          <a:p>
            <a:pPr>
              <a:buNone/>
            </a:pP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a:bodyPr>
          <a:lstStyle/>
          <a:p>
            <a:r>
              <a:rPr lang="en-US" dirty="0" smtClean="0"/>
              <a:t>PLC programming standard</a:t>
            </a:r>
            <a:endParaRPr lang="en-US" dirty="0"/>
          </a:p>
        </p:txBody>
      </p:sp>
      <p:sp>
        <p:nvSpPr>
          <p:cNvPr id="5" name="Content Placeholder 4"/>
          <p:cNvSpPr>
            <a:spLocks noGrp="1"/>
          </p:cNvSpPr>
          <p:nvPr>
            <p:ph idx="1"/>
          </p:nvPr>
        </p:nvSpPr>
        <p:spPr/>
        <p:txBody>
          <a:bodyPr>
            <a:normAutofit fontScale="77500" lnSpcReduction="20000"/>
          </a:bodyPr>
          <a:lstStyle/>
          <a:p>
            <a:pPr>
              <a:buNone/>
            </a:pPr>
            <a:r>
              <a:rPr lang="en-US" dirty="0" smtClean="0"/>
              <a:t> </a:t>
            </a:r>
            <a:endParaRPr lang="en-US" b="1" dirty="0" smtClean="0"/>
          </a:p>
          <a:p>
            <a:pPr>
              <a:buNone/>
            </a:pPr>
            <a:r>
              <a:rPr lang="en-US" b="1" dirty="0" smtClean="0"/>
              <a:t>     IEC 61131-3	PLC Programming -  </a:t>
            </a:r>
            <a:r>
              <a:rPr lang="en-US" b="1" dirty="0" err="1" smtClean="0"/>
              <a:t>PLCopen</a:t>
            </a:r>
            <a:endParaRPr lang="en-US" b="1" dirty="0" smtClean="0"/>
          </a:p>
          <a:p>
            <a:pPr>
              <a:buNone/>
            </a:pPr>
            <a:endParaRPr lang="en-US" b="1" dirty="0" smtClean="0"/>
          </a:p>
          <a:p>
            <a:pPr>
              <a:buNone/>
            </a:pPr>
            <a:r>
              <a:rPr lang="en-US" dirty="0" smtClean="0"/>
              <a:t>     The third part defines, as a minimum set, the basic programming elements, syntactic and semantic rules for the most commonly used programming languages. This includes the graphical languages Ladder Diagram and Functional Block Diagram, and the textual languages Instruction List and Structured Text, as well as means by which manufacturers may expand or adapt those basic sets to their own programmable controller implementations.</a:t>
            </a:r>
          </a:p>
          <a:p>
            <a:pPr>
              <a:buNone/>
            </a:pPr>
            <a:endParaRPr lang="en-US" dirty="0" smtClean="0"/>
          </a:p>
          <a:p>
            <a:pPr>
              <a:buNone/>
            </a:pPr>
            <a:r>
              <a:rPr lang="en-US"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RTU</a:t>
            </a:r>
            <a:endParaRPr lang="en-US" dirty="0"/>
          </a:p>
        </p:txBody>
      </p:sp>
      <p:sp>
        <p:nvSpPr>
          <p:cNvPr id="3" name="Content Placeholder 2"/>
          <p:cNvSpPr>
            <a:spLocks noGrp="1"/>
          </p:cNvSpPr>
          <p:nvPr>
            <p:ph idx="1"/>
          </p:nvPr>
        </p:nvSpPr>
        <p:spPr/>
        <p:txBody>
          <a:bodyPr>
            <a:normAutofit/>
          </a:bodyPr>
          <a:lstStyle/>
          <a:p>
            <a:pPr>
              <a:buNone/>
            </a:pPr>
            <a:r>
              <a:rPr lang="en-US" dirty="0" smtClean="0"/>
              <a:t>    A remote terminal unit (RTU) is a multipurpose device used for remote monitoring and control of various devices and systems for automation. It is typically deployed in an industrial environment and serves a similar purpose to programmable logic controller (PLC) but to a higher degree.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What is a controller?</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p>
          <a:p>
            <a:pPr>
              <a:buNone/>
            </a:pPr>
            <a:r>
              <a:rPr lang="en-US" dirty="0" smtClean="0"/>
              <a:t>     Controller is the control equipment, which sits in between the SCADA host and the field equipment as illustrated by the figure below.</a:t>
            </a:r>
          </a:p>
          <a:p>
            <a:pPr>
              <a:buNone/>
            </a:pPr>
            <a:r>
              <a:rPr lang="en-US" dirty="0" smtClean="0"/>
              <a:t>    </a:t>
            </a:r>
          </a:p>
          <a:p>
            <a:pPr>
              <a:buNone/>
            </a:pPr>
            <a:r>
              <a:rPr lang="en-US" dirty="0" smtClean="0"/>
              <a:t>     All modern day controllers are computers or microcontrollers with memory and I/O ports and support programming. </a:t>
            </a:r>
          </a:p>
          <a:p>
            <a:pPr>
              <a:buNone/>
            </a:pPr>
            <a:endParaRPr lang="en-US" dirty="0" smtClean="0"/>
          </a:p>
          <a:p>
            <a:pPr>
              <a:buNone/>
            </a:pPr>
            <a:r>
              <a:rPr lang="en-US" dirty="0" smtClean="0"/>
              <a:t>     They supply information about field devices to master system and carry out commands for monitoring and control of field devices.</a:t>
            </a:r>
          </a:p>
          <a:p>
            <a:pPr>
              <a:buNone/>
            </a:pPr>
            <a:endParaRPr lang="en-US" dirty="0" smtClean="0"/>
          </a:p>
          <a:p>
            <a:pPr marL="284163" indent="-284163">
              <a:buNone/>
            </a:pPr>
            <a:r>
              <a:rPr lang="en-US" dirty="0" smtClean="0"/>
              <a:t>    Being industrial equipments, they can operate in harsh environment.</a:t>
            </a:r>
          </a:p>
          <a:p>
            <a:pPr>
              <a:buNone/>
            </a:pPr>
            <a:r>
              <a:rPr lang="en-US" dirty="0" smtClean="0"/>
              <a:t>    </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RTU</a:t>
            </a:r>
            <a:endParaRPr lang="en-US" dirty="0"/>
          </a:p>
        </p:txBody>
      </p:sp>
      <p:pic>
        <p:nvPicPr>
          <p:cNvPr id="67586" name="Picture 2" descr="https://www.motorolasolutions.com/content/dam/msi/images/products/iiot/iiot-product-photography/ace3600/ace3600-3io-324x324.jpg"/>
          <p:cNvPicPr>
            <a:picLocks noChangeAspect="1" noChangeArrowheads="1"/>
          </p:cNvPicPr>
          <p:nvPr/>
        </p:nvPicPr>
        <p:blipFill>
          <a:blip r:embed="rId2"/>
          <a:srcRect/>
          <a:stretch>
            <a:fillRect/>
          </a:stretch>
        </p:blipFill>
        <p:spPr bwMode="auto">
          <a:xfrm>
            <a:off x="838200" y="1295400"/>
            <a:ext cx="6781800" cy="47244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t>RTU</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In SCADA systems, an RTU is a device installed at a remote location that collects data, codes the data into a format that is transmittable and transmits the data back to a central station, or master. An RTU also collects information from the master device and implements processes that are directed by the master. RTUs are equipped with input channels for sensing or metering, output channels for control, indication or alarms and  communications ports.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RTU</a:t>
            </a:r>
            <a:endParaRPr lang="en-US" dirty="0"/>
          </a:p>
        </p:txBody>
      </p:sp>
      <p:sp>
        <p:nvSpPr>
          <p:cNvPr id="3" name="Content Placeholder 2"/>
          <p:cNvSpPr>
            <a:spLocks noGrp="1"/>
          </p:cNvSpPr>
          <p:nvPr>
            <p:ph idx="1"/>
          </p:nvPr>
        </p:nvSpPr>
        <p:spPr/>
        <p:txBody>
          <a:bodyPr>
            <a:normAutofit fontScale="92500" lnSpcReduction="20000"/>
          </a:bodyPr>
          <a:lstStyle/>
          <a:p>
            <a:pPr marL="976313" indent="-976313"/>
            <a:r>
              <a:rPr lang="en-US" dirty="0" smtClean="0"/>
              <a:t>Provide superior intelligence, communication  and flexibility</a:t>
            </a:r>
          </a:p>
          <a:p>
            <a:r>
              <a:rPr lang="en-US" dirty="0" smtClean="0"/>
              <a:t>       Rugged and reliable hardware construction</a:t>
            </a:r>
          </a:p>
          <a:p>
            <a:pPr marL="976313" indent="-976313"/>
            <a:r>
              <a:rPr lang="en-US" dirty="0" smtClean="0"/>
              <a:t>Extensive programming and performance    capabilities</a:t>
            </a:r>
          </a:p>
          <a:p>
            <a:r>
              <a:rPr lang="en-US" dirty="0" smtClean="0"/>
              <a:t>       Broad communication and protocol support</a:t>
            </a:r>
          </a:p>
          <a:p>
            <a:r>
              <a:rPr lang="en-US" dirty="0" smtClean="0"/>
              <a:t>       Local control </a:t>
            </a:r>
          </a:p>
          <a:p>
            <a:r>
              <a:rPr lang="en-US" dirty="0" smtClean="0"/>
              <a:t>       Ease of maintenance and upgradability</a:t>
            </a:r>
          </a:p>
          <a:p>
            <a:r>
              <a:rPr lang="en-US" dirty="0" smtClean="0"/>
              <a:t>       Scalability </a:t>
            </a:r>
          </a:p>
          <a:p>
            <a:r>
              <a:rPr lang="en-US" dirty="0" smtClean="0"/>
              <a:t>       Security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RTU Design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AU" b="1" dirty="0" smtClean="0"/>
              <a:t>                                        </a:t>
            </a:r>
            <a:endParaRPr lang="en-US" dirty="0" smtClean="0"/>
          </a:p>
          <a:p>
            <a:pPr>
              <a:buNone/>
            </a:pPr>
            <a:r>
              <a:rPr lang="en-AU" dirty="0" smtClean="0"/>
              <a:t>     The RTUs shall be designed in accordance with applicable International Electro- technical Commission (IEC), Institute of Electrical and Electronics Engineer (IEEE), American National Standards Institute (ANSI), and National Equipment Manufacturers association (NEMA) standards, unless otherwise specified in this technical specification. In all cases the provisions of the latest edition or revision of the applicable standards in effect shall apply.</a:t>
            </a:r>
            <a:endParaRPr lang="en-US" dirty="0" smtClean="0"/>
          </a:p>
          <a:p>
            <a:pPr>
              <a:buNone/>
            </a:pPr>
            <a:r>
              <a:rPr lang="en-AU" dirty="0" smtClean="0"/>
              <a:t> </a:t>
            </a:r>
            <a:endParaRPr lang="en-US" dirty="0" smtClean="0"/>
          </a:p>
          <a:p>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RTU Functions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AU" b="1" dirty="0" smtClean="0"/>
              <a:t>                                        </a:t>
            </a:r>
            <a:r>
              <a:rPr lang="en-AU" dirty="0" smtClean="0"/>
              <a:t> </a:t>
            </a:r>
            <a:endParaRPr lang="en-US" dirty="0" smtClean="0"/>
          </a:p>
          <a:p>
            <a:pPr>
              <a:buNone/>
            </a:pPr>
            <a:r>
              <a:rPr lang="en-AU" dirty="0" smtClean="0"/>
              <a:t>      </a:t>
            </a:r>
            <a:r>
              <a:rPr lang="en-AU" u="sng" dirty="0" smtClean="0"/>
              <a:t>All functional capability described herein shall be provided by the Bidder even if a function is not initially implemented. </a:t>
            </a:r>
          </a:p>
          <a:p>
            <a:pPr>
              <a:buNone/>
            </a:pPr>
            <a:endParaRPr lang="en-US" dirty="0" smtClean="0"/>
          </a:p>
          <a:p>
            <a:pPr>
              <a:buNone/>
            </a:pPr>
            <a:r>
              <a:rPr lang="en-AU" dirty="0" smtClean="0"/>
              <a:t>      As a minimum, the RTUs shall be capable of performing the following functions:</a:t>
            </a:r>
            <a:endParaRPr lang="en-US" dirty="0" smtClean="0"/>
          </a:p>
          <a:p>
            <a:r>
              <a:rPr lang="en-AU" dirty="0" smtClean="0"/>
              <a:t>A. 	Collecting and processing the digital status inputs, </a:t>
            </a:r>
            <a:r>
              <a:rPr lang="en-AU" dirty="0" err="1" smtClean="0"/>
              <a:t>analog</a:t>
            </a:r>
            <a:r>
              <a:rPr lang="en-AU" dirty="0" smtClean="0"/>
              <a:t> inputs, accumulated values and transmitting to master station</a:t>
            </a:r>
            <a:endParaRPr lang="en-US" dirty="0" smtClean="0"/>
          </a:p>
          <a:p>
            <a:r>
              <a:rPr lang="en-AU" dirty="0" smtClean="0"/>
              <a:t>B.	Receiving and processing digital &amp; </a:t>
            </a:r>
            <a:r>
              <a:rPr lang="en-AU" dirty="0" err="1" smtClean="0"/>
              <a:t>analog</a:t>
            </a:r>
            <a:r>
              <a:rPr lang="en-AU" dirty="0" smtClean="0"/>
              <a:t> control commands from master  station</a:t>
            </a:r>
            <a:endParaRPr lang="en-US" dirty="0" smtClean="0"/>
          </a:p>
          <a:p>
            <a:r>
              <a:rPr lang="en-AU" dirty="0" smtClean="0"/>
              <a:t>C. 	Accepting polling messages from master station. </a:t>
            </a:r>
            <a:endParaRPr lang="en-US" dirty="0" smtClean="0"/>
          </a:p>
          <a:p>
            <a:r>
              <a:rPr lang="en-AU" dirty="0" smtClean="0"/>
              <a:t>D.	Communication simultaneously on all Communication ports and using multiple concurrent protocols, including the IEC 60870-5-101, 60870-5-104 &amp; MODBUS/103 protocol. </a:t>
            </a:r>
            <a:endParaRPr lang="en-US" dirty="0" smtClean="0"/>
          </a:p>
          <a:p>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RTU Functions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AU" b="1" dirty="0" smtClean="0"/>
              <a:t>                                        </a:t>
            </a:r>
            <a:endParaRPr lang="en-US" dirty="0" smtClean="0"/>
          </a:p>
          <a:p>
            <a:pPr marL="395288" indent="-395288"/>
            <a:r>
              <a:rPr lang="en-AU" dirty="0" smtClean="0"/>
              <a:t>E.	Data transmission rates from 300 to 9600 baud for serial ports   (for both IEC 60870-5-101 &amp; MODBUS/103) and 10/100 Mbps for TCP/IP Ethernet ports.</a:t>
            </a:r>
            <a:endParaRPr lang="en-US" dirty="0" smtClean="0"/>
          </a:p>
          <a:p>
            <a:r>
              <a:rPr lang="en-AU" dirty="0" smtClean="0"/>
              <a:t>F.	RTU shall support protocol 61850 for communication with IEDs. </a:t>
            </a:r>
            <a:endParaRPr lang="en-US" dirty="0" smtClean="0"/>
          </a:p>
          <a:p>
            <a:r>
              <a:rPr lang="en-AU" dirty="0" smtClean="0"/>
              <a:t>G.	RTU shall have the capability of automatic start-up and initialisation following restoration of power after an outage without need of manual intervention. All restarts shall be reported to the connected master station. </a:t>
            </a:r>
            <a:endParaRPr lang="en-US" dirty="0" smtClean="0"/>
          </a:p>
          <a:p>
            <a:r>
              <a:rPr lang="en-AU" dirty="0" smtClean="0"/>
              <a:t>H.	RTU shall support time synchronization through messages received from master station. </a:t>
            </a:r>
            <a:endParaRPr lang="en-US" dirty="0" smtClean="0"/>
          </a:p>
          <a:p>
            <a:r>
              <a:rPr lang="en-AU" dirty="0" smtClean="0"/>
              <a:t>I.	RTU shall support downloading of RTU database from the master station. </a:t>
            </a:r>
            <a:endParaRPr lang="en-US" dirty="0" smtClean="0"/>
          </a:p>
          <a:p>
            <a:r>
              <a:rPr lang="en-AU" dirty="0" smtClean="0"/>
              <a:t>J.	RTU shall support SOE (Sequence of events) feature </a:t>
            </a:r>
            <a:endParaRPr lang="en-US" dirty="0" smtClean="0"/>
          </a:p>
          <a:p>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Communication Ports in RTU</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AU" b="1" dirty="0" smtClean="0"/>
              <a:t>                                         </a:t>
            </a:r>
            <a:endParaRPr lang="en-US" dirty="0" smtClean="0"/>
          </a:p>
          <a:p>
            <a:r>
              <a:rPr lang="en-AU" dirty="0" smtClean="0"/>
              <a:t>The RTUs shall support simultaneous communications with master station, maintenance and configuration terminal (Laptop PC), a local logger (printer), Multi-function transducers and Local Data Monitoring System (LDMS)/Logger. </a:t>
            </a:r>
            <a:endParaRPr lang="en-US" dirty="0" smtClean="0"/>
          </a:p>
          <a:p>
            <a:pPr>
              <a:buNone/>
            </a:pPr>
            <a:r>
              <a:rPr lang="en-AU" dirty="0" smtClean="0"/>
              <a:t> </a:t>
            </a:r>
            <a:endParaRPr lang="en-US" dirty="0" smtClean="0"/>
          </a:p>
          <a:p>
            <a:r>
              <a:rPr lang="en-AU" dirty="0" smtClean="0"/>
              <a:t>The RTUs shall have communication ports as follows: </a:t>
            </a:r>
            <a:endParaRPr lang="en-US" dirty="0" smtClean="0"/>
          </a:p>
          <a:p>
            <a:pPr>
              <a:buNone/>
            </a:pPr>
            <a:r>
              <a:rPr lang="en-AU" dirty="0" smtClean="0"/>
              <a:t> </a:t>
            </a:r>
            <a:endParaRPr lang="en-US" dirty="0" smtClean="0"/>
          </a:p>
          <a:p>
            <a:r>
              <a:rPr lang="en-AU" dirty="0" smtClean="0"/>
              <a:t>A.	Two Ethernet ports for connectivity to Master Station on IEC 60870-5-104 </a:t>
            </a:r>
            <a:endParaRPr lang="en-US" dirty="0" smtClean="0"/>
          </a:p>
          <a:p>
            <a:r>
              <a:rPr lang="en-AU" dirty="0" smtClean="0"/>
              <a:t>B. 	2x RS232 ports </a:t>
            </a:r>
            <a:endParaRPr lang="en-US" dirty="0" smtClean="0"/>
          </a:p>
          <a:p>
            <a:r>
              <a:rPr lang="en-AU" dirty="0" smtClean="0"/>
              <a:t>C.	One port for the RTU maintenance and configuration terminal.</a:t>
            </a:r>
            <a:endParaRPr lang="en-US" dirty="0" smtClean="0"/>
          </a:p>
          <a:p>
            <a:r>
              <a:rPr lang="en-AU" dirty="0" smtClean="0"/>
              <a:t>D.	One port for Local Data Monitoring System (LDMS) and local logger (printer).</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Communication Ports in RTU</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AU" b="1" dirty="0" smtClean="0"/>
              <a:t>                                         </a:t>
            </a:r>
            <a:endParaRPr lang="en-US" dirty="0" smtClean="0"/>
          </a:p>
          <a:p>
            <a:pPr marL="346075" indent="-346075"/>
            <a:r>
              <a:rPr lang="en-AU" dirty="0" smtClean="0"/>
              <a:t> E.         Required number (minimum two) of RS 485 ports for polling Multi-function   transducers   using MODBUS/103 protocol in multi-drop (party line) mode</a:t>
            </a:r>
            <a:endParaRPr lang="en-US" dirty="0" smtClean="0"/>
          </a:p>
          <a:p>
            <a:pPr>
              <a:buNone/>
            </a:pPr>
            <a:r>
              <a:rPr lang="en-AU" dirty="0" smtClean="0"/>
              <a:t> </a:t>
            </a:r>
            <a:endParaRPr lang="en-US" dirty="0" smtClean="0"/>
          </a:p>
          <a:p>
            <a:r>
              <a:rPr lang="en-AU" dirty="0" smtClean="0"/>
              <a:t>It shall be possible to increase the number of communication ports in the RTU by addition of cards, if required in future. The RTU shall respond to independent scans and commands from Master Station, LDMS and Configuration &amp; Maintenance Terminal simultaneously. The RTU shall support the use of a different communication data exchange rate (bits per second) and scanning cycle on each port.</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RTU Power Supply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AU" b="1" dirty="0" smtClean="0"/>
              <a:t>                                         	</a:t>
            </a:r>
            <a:endParaRPr lang="en-US" dirty="0" smtClean="0"/>
          </a:p>
          <a:p>
            <a:r>
              <a:rPr lang="en-AU" dirty="0" smtClean="0"/>
              <a:t>The RTU will be powered from a 48V DC system. </a:t>
            </a:r>
            <a:endParaRPr lang="en-US" dirty="0" smtClean="0"/>
          </a:p>
          <a:p>
            <a:r>
              <a:rPr lang="en-AU" dirty="0" smtClean="0"/>
              <a:t>The characteristics of the input DC power supply shall be </a:t>
            </a:r>
            <a:endParaRPr lang="en-US" dirty="0" smtClean="0"/>
          </a:p>
          <a:p>
            <a:r>
              <a:rPr lang="en-AU" dirty="0" smtClean="0"/>
              <a:t>A.	Nominal voltage of 48V DC with operation between 41 and 60V DC </a:t>
            </a:r>
            <a:endParaRPr lang="en-US" dirty="0" smtClean="0"/>
          </a:p>
          <a:p>
            <a:r>
              <a:rPr lang="en-AU" dirty="0" smtClean="0"/>
              <a:t>B.	Maximum AC component of frequency equal to or greater than 100 Hz will be  0.012 times the rated voltage peak-to-peak. </a:t>
            </a:r>
            <a:endParaRPr lang="en-US" dirty="0" smtClean="0"/>
          </a:p>
          <a:p>
            <a:r>
              <a:rPr lang="en-AU" dirty="0" smtClean="0"/>
              <a:t>C.	The RTU shall have adequate protection against reversed polarity, over current and under voltage conditions, to prevent the RTU internal logic from being damaged and becoming unstable causing mal-operation.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RTU Environmental Requirements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AU" b="1" dirty="0" smtClean="0"/>
              <a:t>                                         	</a:t>
            </a:r>
            <a:endParaRPr lang="en-US" dirty="0" smtClean="0"/>
          </a:p>
          <a:p>
            <a:r>
              <a:rPr lang="en-AU" dirty="0" smtClean="0"/>
              <a:t>The RTU should be able to operate in areas with no temperature or humidity control. The RTUs shall be capable of operating in ambient temperature from 0 to +55 degree C with rate of temperature change of 20 degree C/hour and relative humidity less than 95%, non-condensing.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KB\World Bank\TechDocs\SCADA Docs\scada-diagram.jpg"/>
          <p:cNvPicPr>
            <a:picLocks noGrp="1" noChangeAspect="1" noChangeArrowheads="1"/>
          </p:cNvPicPr>
          <p:nvPr>
            <p:ph idx="1"/>
          </p:nvPr>
        </p:nvPicPr>
        <p:blipFill>
          <a:blip r:embed="rId2"/>
          <a:srcRect/>
          <a:stretch>
            <a:fillRect/>
          </a:stretch>
        </p:blipFill>
        <p:spPr bwMode="auto">
          <a:xfrm>
            <a:off x="1066800" y="609600"/>
            <a:ext cx="7162799" cy="5420519"/>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b="1" dirty="0" smtClean="0"/>
              <a:t>RTU </a:t>
            </a:r>
            <a:r>
              <a:rPr lang="en-US" sz="3200" b="1" dirty="0" smtClean="0"/>
              <a:t>Portable Configuration and Maintenance Terminal (PCMT) </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92500"/>
          </a:bodyPr>
          <a:lstStyle/>
          <a:p>
            <a:pPr>
              <a:buNone/>
            </a:pPr>
            <a:r>
              <a:rPr lang="en-US" b="1" dirty="0" smtClean="0"/>
              <a:t>   </a:t>
            </a:r>
            <a:r>
              <a:rPr lang="en-US" dirty="0" smtClean="0"/>
              <a:t>The bidder shall supply a Portable Configuration and Maintenance Terminal (Laptop PC) which shall provide followings capabilities:</a:t>
            </a:r>
          </a:p>
          <a:p>
            <a:pPr>
              <a:buNone/>
            </a:pPr>
            <a:r>
              <a:rPr lang="en-US" dirty="0" smtClean="0"/>
              <a:t> </a:t>
            </a:r>
          </a:p>
          <a:p>
            <a:r>
              <a:rPr lang="en-AU" dirty="0" smtClean="0"/>
              <a:t>A.	RTU Data Base Configuration &amp; Maintenance </a:t>
            </a:r>
            <a:endParaRPr lang="en-US" dirty="0" smtClean="0"/>
          </a:p>
          <a:p>
            <a:r>
              <a:rPr lang="en-AU" dirty="0" smtClean="0"/>
              <a:t>B.	Local Operator Interface &amp; RTU Diagnostics </a:t>
            </a:r>
            <a:endParaRPr lang="en-US" dirty="0" smtClean="0"/>
          </a:p>
          <a:p>
            <a:pPr marL="395288" indent="-395288"/>
            <a:r>
              <a:rPr lang="en-AU" dirty="0" smtClean="0"/>
              <a:t>C.	Master Station and RTU simulator cum  </a:t>
            </a:r>
          </a:p>
          <a:p>
            <a:pPr marL="395288" indent="-395288">
              <a:buNone/>
            </a:pPr>
            <a:r>
              <a:rPr lang="en-AU" dirty="0" smtClean="0"/>
              <a:t>           protocol analyser</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b="1" dirty="0" smtClean="0"/>
              <a:t/>
            </a:r>
            <a:br>
              <a:rPr lang="en-AU" sz="3200" b="1" dirty="0" smtClean="0"/>
            </a:br>
            <a:r>
              <a:rPr lang="en-AU" sz="3200" b="1" dirty="0" smtClean="0"/>
              <a:t/>
            </a:r>
            <a:br>
              <a:rPr lang="en-AU" sz="3200" b="1" dirty="0" smtClean="0"/>
            </a:br>
            <a:r>
              <a:rPr lang="en-AU" sz="3200" b="1" dirty="0" smtClean="0"/>
              <a:t/>
            </a:r>
            <a:br>
              <a:rPr lang="en-AU" sz="3200" b="1" dirty="0" smtClean="0"/>
            </a:br>
            <a:r>
              <a:rPr lang="en-AU" sz="3200" b="1" dirty="0" smtClean="0"/>
              <a:t>RTU </a:t>
            </a:r>
            <a:r>
              <a:rPr lang="en-US" sz="3200" b="1" dirty="0" smtClean="0"/>
              <a:t>Wiring/Cabling requirements </a:t>
            </a:r>
            <a:r>
              <a:rPr lang="en-US" sz="3200" dirty="0" smtClean="0"/>
              <a:t/>
            </a:r>
            <a:br>
              <a:rPr lang="en-US" sz="3200" dirty="0" smtClean="0"/>
            </a:br>
            <a:r>
              <a:rPr lang="en-US" sz="3200" b="1" dirty="0" smtClean="0"/>
              <a:t> </a:t>
            </a:r>
            <a:r>
              <a:rPr lang="en-US" sz="3200" dirty="0" smtClean="0"/>
              <a:t/>
            </a:r>
            <a:br>
              <a:rPr lang="en-US" sz="3200" dirty="0" smtClean="0"/>
            </a:b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92500"/>
          </a:bodyPr>
          <a:lstStyle/>
          <a:p>
            <a:r>
              <a:rPr lang="en-US" dirty="0" smtClean="0"/>
              <a:t>Shielded (screened) cables shall be used for external Cabling from the RTU/ SIC panels.</a:t>
            </a:r>
          </a:p>
          <a:p>
            <a:pPr>
              <a:buNone/>
            </a:pPr>
            <a:r>
              <a:rPr lang="en-US" dirty="0" smtClean="0"/>
              <a:t> </a:t>
            </a:r>
          </a:p>
          <a:p>
            <a:r>
              <a:rPr lang="en-US" dirty="0" smtClean="0"/>
              <a:t>All cables shall have stranded copper conductor of suitable cross section depending on load. </a:t>
            </a:r>
          </a:p>
          <a:p>
            <a:pPr>
              <a:buNone/>
            </a:pPr>
            <a:r>
              <a:rPr lang="en-US" dirty="0" smtClean="0"/>
              <a:t> </a:t>
            </a:r>
          </a:p>
          <a:p>
            <a:r>
              <a:rPr lang="en-AU" dirty="0" smtClean="0"/>
              <a:t>The Communication cable shall be of shielded, twisted pairs and of minimum 0.22 sq mm size.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81000" y="533400"/>
            <a:ext cx="8229600" cy="5943599"/>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What is a controller?</a:t>
            </a:r>
            <a:endParaRPr lang="en-US" dirty="0"/>
          </a:p>
        </p:txBody>
      </p:sp>
      <p:sp>
        <p:nvSpPr>
          <p:cNvPr id="4" name="Content Placeholder 3"/>
          <p:cNvSpPr>
            <a:spLocks noGrp="1"/>
          </p:cNvSpPr>
          <p:nvPr>
            <p:ph idx="1"/>
          </p:nvPr>
        </p:nvSpPr>
        <p:spPr/>
        <p:txBody>
          <a:bodyPr>
            <a:normAutofit fontScale="77500" lnSpcReduction="20000"/>
          </a:bodyPr>
          <a:lstStyle/>
          <a:p>
            <a:pPr>
              <a:buNone/>
            </a:pPr>
            <a:r>
              <a:rPr lang="en-US" dirty="0" smtClean="0"/>
              <a:t>    Depending on their features and sequence of appearance in the evolution process, controllers are known by various names and vary in their scale and functionalities. </a:t>
            </a:r>
          </a:p>
          <a:p>
            <a:pPr>
              <a:buNone/>
            </a:pPr>
            <a:endParaRPr lang="en-US" dirty="0" smtClean="0"/>
          </a:p>
          <a:p>
            <a:pPr marL="284163" indent="-284163">
              <a:buNone/>
            </a:pPr>
            <a:r>
              <a:rPr lang="en-US" dirty="0" smtClean="0"/>
              <a:t>    Programmable Logic Controller (PLC), Remote Terminal Unit (RTU) and Programmable  Automation Controller (PAC) are examples of controllers</a:t>
            </a:r>
          </a:p>
          <a:p>
            <a:pPr>
              <a:buNone/>
            </a:pPr>
            <a:endParaRPr lang="en-US" dirty="0" smtClean="0"/>
          </a:p>
          <a:p>
            <a:pPr>
              <a:buNone/>
            </a:pPr>
            <a:r>
              <a:rPr lang="en-US" dirty="0" smtClean="0"/>
              <a:t>    </a:t>
            </a:r>
          </a:p>
          <a:p>
            <a:pPr>
              <a:buNone/>
            </a:pPr>
            <a:r>
              <a:rPr lang="en-US" dirty="0" smtClean="0"/>
              <a:t>     Features of modern controllers are given below. All these features are not present in all controllers.</a:t>
            </a:r>
          </a:p>
          <a:p>
            <a:pPr>
              <a:buNone/>
            </a:pP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fontScale="90000"/>
          </a:bodyPr>
          <a:lstStyle/>
          <a:p>
            <a:r>
              <a:rPr lang="en-US" dirty="0" smtClean="0"/>
              <a:t>Features of controllers</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Microprocessor/microcontroller based with proper primary and secondary storage capacity for the desired application</a:t>
            </a:r>
          </a:p>
          <a:p>
            <a:r>
              <a:rPr lang="en-US" dirty="0" smtClean="0"/>
              <a:t>Operate on standard operating systems (e. g. UNIX)</a:t>
            </a:r>
          </a:p>
          <a:p>
            <a:r>
              <a:rPr lang="en-US" dirty="0" smtClean="0"/>
              <a:t>Support modern standard programming languages (e. g. c / c </a:t>
            </a:r>
            <a:r>
              <a:rPr lang="en-US" baseline="30000" dirty="0" smtClean="0"/>
              <a:t>++</a:t>
            </a:r>
            <a:r>
              <a:rPr lang="en-US" dirty="0" smtClean="0"/>
              <a:t> / Java)</a:t>
            </a:r>
          </a:p>
          <a:p>
            <a:r>
              <a:rPr lang="en-US" dirty="0" smtClean="0"/>
              <a:t>Can control field devices – generally using control relays </a:t>
            </a:r>
          </a:p>
          <a:p>
            <a:r>
              <a:rPr lang="en-US" dirty="0" smtClean="0"/>
              <a:t>Accepts both continuous or discrete, analog and digital inputs</a:t>
            </a:r>
          </a:p>
          <a:p>
            <a:pPr>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fontScale="90000"/>
          </a:bodyPr>
          <a:lstStyle/>
          <a:p>
            <a:r>
              <a:rPr lang="en-US" dirty="0" smtClean="0"/>
              <a:t>Features of controllers</a:t>
            </a:r>
            <a:endParaRPr lang="en-US" dirty="0"/>
          </a:p>
        </p:txBody>
      </p:sp>
      <p:sp>
        <p:nvSpPr>
          <p:cNvPr id="4" name="Content Placeholder 3"/>
          <p:cNvSpPr>
            <a:spLocks noGrp="1"/>
          </p:cNvSpPr>
          <p:nvPr>
            <p:ph idx="1"/>
          </p:nvPr>
        </p:nvSpPr>
        <p:spPr/>
        <p:txBody>
          <a:bodyPr>
            <a:normAutofit lnSpcReduction="10000"/>
          </a:bodyPr>
          <a:lstStyle/>
          <a:p>
            <a:r>
              <a:rPr lang="en-US" dirty="0" smtClean="0"/>
              <a:t>Provides both continuous or discrete, analog or digital outputs to the field devices for control.</a:t>
            </a:r>
          </a:p>
          <a:p>
            <a:r>
              <a:rPr lang="en-US" dirty="0" smtClean="0"/>
              <a:t>Support a wide range of connectivity – serial and parallel, wired and wireless.</a:t>
            </a:r>
          </a:p>
          <a:p>
            <a:r>
              <a:rPr lang="en-US" dirty="0" smtClean="0"/>
              <a:t>Support a wide range of protocols for communication</a:t>
            </a:r>
          </a:p>
          <a:p>
            <a:r>
              <a:rPr lang="en-US" dirty="0" smtClean="0"/>
              <a:t>Capable of operating in site climate, which  often rugged.</a:t>
            </a:r>
          </a:p>
          <a:p>
            <a:pPr>
              <a:buNone/>
            </a:pPr>
            <a:endParaRPr lang="en-US" dirty="0" smtClean="0"/>
          </a:p>
          <a:p>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fontScale="90000"/>
          </a:bodyPr>
          <a:lstStyle/>
          <a:p>
            <a:r>
              <a:rPr lang="en-US" dirty="0" smtClean="0"/>
              <a:t>Features of controllers</a:t>
            </a:r>
            <a:endParaRPr lang="en-US" dirty="0"/>
          </a:p>
        </p:txBody>
      </p:sp>
      <p:sp>
        <p:nvSpPr>
          <p:cNvPr id="4" name="Content Placeholder 3"/>
          <p:cNvSpPr>
            <a:spLocks noGrp="1"/>
          </p:cNvSpPr>
          <p:nvPr>
            <p:ph idx="1"/>
          </p:nvPr>
        </p:nvSpPr>
        <p:spPr/>
        <p:txBody>
          <a:bodyPr>
            <a:normAutofit/>
          </a:bodyPr>
          <a:lstStyle/>
          <a:p>
            <a:r>
              <a:rPr lang="en-US" dirty="0" smtClean="0"/>
              <a:t>Remotely upgradable firmware</a:t>
            </a:r>
          </a:p>
          <a:p>
            <a:r>
              <a:rPr lang="en-US" dirty="0" smtClean="0"/>
              <a:t>Web interface</a:t>
            </a:r>
          </a:p>
          <a:p>
            <a:r>
              <a:rPr lang="en-US" dirty="0" smtClean="0"/>
              <a:t>Pager and email alert</a:t>
            </a:r>
          </a:p>
          <a:p>
            <a:r>
              <a:rPr lang="en-US" dirty="0" smtClean="0"/>
              <a:t>Open (non-proprietary) protocol for communication</a:t>
            </a:r>
          </a:p>
          <a:p>
            <a:r>
              <a:rPr lang="en-US" dirty="0" smtClean="0"/>
              <a:t>Support derived alarm and control (software-based alarms that occur whenever a user-defined combination of events occurs)</a:t>
            </a:r>
          </a:p>
          <a:p>
            <a:pPr>
              <a:buNone/>
            </a:pPr>
            <a:endParaRPr lang="en-US" dirty="0" smtClean="0"/>
          </a:p>
          <a:p>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fontScale="90000"/>
          </a:bodyPr>
          <a:lstStyle/>
          <a:p>
            <a:r>
              <a:rPr lang="en-US" dirty="0" smtClean="0"/>
              <a:t>Features of controllers</a:t>
            </a:r>
            <a:endParaRPr lang="en-US" dirty="0"/>
          </a:p>
        </p:txBody>
      </p:sp>
      <p:sp>
        <p:nvSpPr>
          <p:cNvPr id="4" name="Content Placeholder 3"/>
          <p:cNvSpPr>
            <a:spLocks noGrp="1"/>
          </p:cNvSpPr>
          <p:nvPr>
            <p:ph idx="1"/>
          </p:nvPr>
        </p:nvSpPr>
        <p:spPr/>
        <p:txBody>
          <a:bodyPr>
            <a:normAutofit/>
          </a:bodyPr>
          <a:lstStyle/>
          <a:p>
            <a:endParaRPr lang="en-US" dirty="0" smtClean="0"/>
          </a:p>
          <a:p>
            <a:r>
              <a:rPr lang="en-US" dirty="0" smtClean="0"/>
              <a:t>Integrated hub</a:t>
            </a:r>
          </a:p>
          <a:p>
            <a:r>
              <a:rPr lang="en-US" dirty="0" smtClean="0"/>
              <a:t>Certification and compliance - for enclosure, emission, safety etc.</a:t>
            </a:r>
          </a:p>
          <a:p>
            <a:r>
              <a:rPr lang="en-US" dirty="0" smtClean="0"/>
              <a:t>Visual and audible alerts and alarms. Alarm Qualification to Prevent Nuisance Alarms.</a:t>
            </a:r>
          </a:p>
          <a:p>
            <a:r>
              <a:rPr lang="en-US" dirty="0" smtClean="0"/>
              <a:t>Single or multi-level access security</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fontScale="90000"/>
          </a:bodyPr>
          <a:lstStyle/>
          <a:p>
            <a:r>
              <a:rPr lang="en-US" dirty="0" smtClean="0"/>
              <a:t>Features of controllers</a:t>
            </a:r>
            <a:endParaRPr lang="en-US" dirty="0"/>
          </a:p>
        </p:txBody>
      </p:sp>
      <p:sp>
        <p:nvSpPr>
          <p:cNvPr id="4" name="Content Placeholder 3"/>
          <p:cNvSpPr>
            <a:spLocks noGrp="1"/>
          </p:cNvSpPr>
          <p:nvPr>
            <p:ph idx="1"/>
          </p:nvPr>
        </p:nvSpPr>
        <p:spPr/>
        <p:txBody>
          <a:bodyPr>
            <a:normAutofit/>
          </a:bodyPr>
          <a:lstStyle/>
          <a:p>
            <a:r>
              <a:rPr lang="en-US" dirty="0" smtClean="0"/>
              <a:t>Windows Provisioning Software – capability to be configured with a desktop/laptop</a:t>
            </a:r>
          </a:p>
          <a:p>
            <a:r>
              <a:rPr lang="en-US" dirty="0" smtClean="0"/>
              <a:t>Real time clock</a:t>
            </a:r>
          </a:p>
          <a:p>
            <a:r>
              <a:rPr lang="en-US" dirty="0" smtClean="0"/>
              <a:t>Chassis - size &amp; mounting</a:t>
            </a:r>
          </a:p>
          <a:p>
            <a:r>
              <a:rPr lang="en-US" dirty="0" smtClean="0"/>
              <a:t>Battery support</a:t>
            </a:r>
          </a:p>
          <a:p>
            <a:r>
              <a:rPr lang="en-US" dirty="0" smtClean="0"/>
              <a:t>Communication redundancy – alternate path reporting</a:t>
            </a:r>
          </a:p>
          <a:p>
            <a:pPr>
              <a:buNone/>
            </a:pPr>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1436</TotalTime>
  <Words>898</Words>
  <Application>Microsoft Office PowerPoint</Application>
  <PresentationFormat>On-screen Show (4:3)</PresentationFormat>
  <Paragraphs>191</Paragraphs>
  <Slides>32</Slides>
  <Notes>10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SCADA TRAINING </vt:lpstr>
      <vt:lpstr>What is a controller?</vt:lpstr>
      <vt:lpstr>Slide 3</vt:lpstr>
      <vt:lpstr>What is a controller?</vt:lpstr>
      <vt:lpstr>Features of controllers</vt:lpstr>
      <vt:lpstr>Features of controllers</vt:lpstr>
      <vt:lpstr>Features of controllers</vt:lpstr>
      <vt:lpstr>Features of controllers</vt:lpstr>
      <vt:lpstr>Features of controllers</vt:lpstr>
      <vt:lpstr> PLC</vt:lpstr>
      <vt:lpstr>PLC</vt:lpstr>
      <vt:lpstr>PLC</vt:lpstr>
      <vt:lpstr>Scanning in PLC</vt:lpstr>
      <vt:lpstr>Components of a PLC</vt:lpstr>
      <vt:lpstr>Programming PLC</vt:lpstr>
      <vt:lpstr>Communication with PLC</vt:lpstr>
      <vt:lpstr>PLC standard – IEC 61131</vt:lpstr>
      <vt:lpstr>PLC programming standard</vt:lpstr>
      <vt:lpstr>RTU</vt:lpstr>
      <vt:lpstr>RTU</vt:lpstr>
      <vt:lpstr>RTU</vt:lpstr>
      <vt:lpstr>Characteristics of RTU</vt:lpstr>
      <vt:lpstr>RTU Design</vt:lpstr>
      <vt:lpstr>RTU Functions</vt:lpstr>
      <vt:lpstr>RTU Functions</vt:lpstr>
      <vt:lpstr>Communication Ports in RTU</vt:lpstr>
      <vt:lpstr>Communication Ports in RTU</vt:lpstr>
      <vt:lpstr>RTU Power Supply  </vt:lpstr>
      <vt:lpstr>RTU Environmental Requirements  </vt:lpstr>
      <vt:lpstr>RTU Portable Configuration and Maintenance Terminal (PCMT)  </vt:lpstr>
      <vt:lpstr>   RTU Wiring/Cabling requirements     </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SCADA TRAINING</dc:title>
  <dc:creator>akbasu</dc:creator>
  <cp:lastModifiedBy>akbasu</cp:lastModifiedBy>
  <cp:revision>161</cp:revision>
  <dcterms:created xsi:type="dcterms:W3CDTF">2006-08-16T00:00:00Z</dcterms:created>
  <dcterms:modified xsi:type="dcterms:W3CDTF">2017-03-16T04:32:33Z</dcterms:modified>
</cp:coreProperties>
</file>